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Noto Sans TC"/>
      <p:regular r:id="rId15"/>
      <p:bold r:id="rId16"/>
    </p:embeddedFont>
    <p:embeddedFont>
      <p:font typeface="Sora Medium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otoSansTC-regular.fntdata"/><Relationship Id="rId14" Type="http://schemas.openxmlformats.org/officeDocument/2006/relationships/slide" Target="slides/slide10.xml"/><Relationship Id="rId17" Type="http://schemas.openxmlformats.org/officeDocument/2006/relationships/font" Target="fonts/SoraMedium-regular.fntdata"/><Relationship Id="rId16" Type="http://schemas.openxmlformats.org/officeDocument/2006/relationships/font" Target="fonts/NotoSansT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Sora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9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498720" y="1769800"/>
            <a:ext cx="13632900" cy="3141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498720" y="5043560"/>
            <a:ext cx="13632900" cy="20814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 algn="ctr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" name="Google Shape;57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1" name="Google Shape;61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5" name="Google Shape;65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9" name="Google Shape;69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1" name="Google Shape;7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3" name="Google Shape;7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5" name="Google Shape;7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7" name="Google Shape;7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9" name="Google Shape;7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1" name="Google Shape;8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5" name="Google Shape;8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98720" y="3441360"/>
            <a:ext cx="13632900" cy="13470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7" name="Google Shape;8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9" name="Google Shape;8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1" name="Google Shape;9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3" name="Google Shape;93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9872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773184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98720" y="888960"/>
            <a:ext cx="4492800" cy="12090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98720" y="2223360"/>
            <a:ext cx="4492800" cy="5087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784400" y="720240"/>
            <a:ext cx="10188600" cy="6545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7315200" y="-200"/>
            <a:ext cx="7315200" cy="82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424800" y="1973080"/>
            <a:ext cx="6472200" cy="23718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424800" y="4484920"/>
            <a:ext cx="6472200" cy="1976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7903200" y="1158520"/>
            <a:ext cx="6139200" cy="5912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498720" y="6768920"/>
            <a:ext cx="9598200" cy="968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Char char="●"/>
              <a:defRPr sz="2900">
                <a:solidFill>
                  <a:schemeClr val="dk2"/>
                </a:solidFill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3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Linear Regression Project: Predicting Sales from Advertising Spend</a:t>
            </a:r>
            <a:endParaRPr b="0" i="0" sz="4450" u="none" cap="none" strike="noStrike"/>
          </a:p>
        </p:txBody>
      </p:sp>
      <p:sp>
        <p:nvSpPr>
          <p:cNvPr id="101" name="Google Shape;101;p23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8502600" y="6588950"/>
            <a:ext cx="5334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E0D6DE"/>
                </a:solidFill>
              </a:rPr>
              <a:t>MADE BY</a:t>
            </a:r>
            <a:r>
              <a:rPr lang="en-US" sz="2300">
                <a:solidFill>
                  <a:schemeClr val="lt1"/>
                </a:solidFill>
              </a:rPr>
              <a:t> </a:t>
            </a:r>
            <a:r>
              <a:rPr lang="en-US" sz="2500">
                <a:solidFill>
                  <a:schemeClr val="lt1"/>
                </a:solidFill>
              </a:rPr>
              <a:t>M. DHANUSH KUMAR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/>
          <p:nvPr/>
        </p:nvSpPr>
        <p:spPr>
          <a:xfrm>
            <a:off x="793790" y="203311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Conclusion</a:t>
            </a:r>
            <a:endParaRPr b="0" i="0" sz="4450" u="none" cap="none" strike="noStrike"/>
          </a:p>
        </p:txBody>
      </p:sp>
      <p:sp>
        <p:nvSpPr>
          <p:cNvPr id="223" name="Google Shape;223;p32"/>
          <p:cNvSpPr/>
          <p:nvPr/>
        </p:nvSpPr>
        <p:spPr>
          <a:xfrm>
            <a:off x="793790" y="3195518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The multiple linear regression model, explaining 85% of sales variance, provides a robust foundation for data-driven marketing decisions.</a:t>
            </a:r>
            <a:endParaRPr b="0" i="0" sz="1750" u="none" cap="none" strike="noStrike"/>
          </a:p>
        </p:txBody>
      </p:sp>
      <p:sp>
        <p:nvSpPr>
          <p:cNvPr id="224" name="Google Shape;224;p32"/>
          <p:cNvSpPr/>
          <p:nvPr/>
        </p:nvSpPr>
        <p:spPr>
          <a:xfrm>
            <a:off x="793790" y="417647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2626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2"/>
          <p:cNvSpPr/>
          <p:nvPr/>
        </p:nvSpPr>
        <p:spPr>
          <a:xfrm>
            <a:off x="1530906" y="42543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Key Findings</a:t>
            </a:r>
            <a:endParaRPr b="0" i="0" sz="2200" u="none" cap="none" strike="noStrike"/>
          </a:p>
        </p:txBody>
      </p:sp>
      <p:sp>
        <p:nvSpPr>
          <p:cNvPr id="226" name="Google Shape;226;p32"/>
          <p:cNvSpPr/>
          <p:nvPr/>
        </p:nvSpPr>
        <p:spPr>
          <a:xfrm>
            <a:off x="1530906" y="4744760"/>
            <a:ext cx="342149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Radio advertising offers the highest ROI, TV is a strong secondary driver, and Newspaper has minimal impact.</a:t>
            </a:r>
            <a:endParaRPr b="0" i="0" sz="1750" u="none" cap="none" strike="noStrike"/>
          </a:p>
        </p:txBody>
      </p:sp>
      <p:sp>
        <p:nvSpPr>
          <p:cNvPr id="227" name="Google Shape;227;p32"/>
          <p:cNvSpPr/>
          <p:nvPr/>
        </p:nvSpPr>
        <p:spPr>
          <a:xfrm>
            <a:off x="5235893" y="417647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2626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5973008" y="42543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Model Superiority</a:t>
            </a:r>
            <a:endParaRPr b="0" i="0" sz="2200" u="none" cap="none" strike="noStrike"/>
          </a:p>
        </p:txBody>
      </p:sp>
      <p:sp>
        <p:nvSpPr>
          <p:cNvPr id="229" name="Google Shape;229;p32"/>
          <p:cNvSpPr/>
          <p:nvPr/>
        </p:nvSpPr>
        <p:spPr>
          <a:xfrm>
            <a:off x="5973008" y="4744760"/>
            <a:ext cx="3421499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Multiple regression significantly outperforms simple regression in accuracy and explanatory power.</a:t>
            </a:r>
            <a:endParaRPr b="0" i="0" sz="1750" u="none" cap="none" strike="noStrike"/>
          </a:p>
        </p:txBody>
      </p:sp>
      <p:sp>
        <p:nvSpPr>
          <p:cNvPr id="230" name="Google Shape;230;p32"/>
          <p:cNvSpPr/>
          <p:nvPr/>
        </p:nvSpPr>
        <p:spPr>
          <a:xfrm>
            <a:off x="9677995" y="4176474"/>
            <a:ext cx="510302" cy="510302"/>
          </a:xfrm>
          <a:prstGeom prst="roundRect">
            <a:avLst>
              <a:gd fmla="val 6667" name="adj"/>
            </a:avLst>
          </a:prstGeom>
          <a:solidFill>
            <a:srgbClr val="2626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2"/>
          <p:cNvSpPr/>
          <p:nvPr/>
        </p:nvSpPr>
        <p:spPr>
          <a:xfrm>
            <a:off x="10415111" y="42543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Strategic Impact</a:t>
            </a:r>
            <a:endParaRPr b="0" i="0" sz="2200" u="none" cap="none" strike="noStrike"/>
          </a:p>
        </p:txBody>
      </p:sp>
      <p:sp>
        <p:nvSpPr>
          <p:cNvPr id="232" name="Google Shape;232;p32"/>
          <p:cNvSpPr/>
          <p:nvPr/>
        </p:nvSpPr>
        <p:spPr>
          <a:xfrm>
            <a:off x="10415111" y="4744760"/>
            <a:ext cx="342149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Establishes a framework for predictive analytics to optimize ad spend and maximize sales.</a:t>
            </a:r>
            <a:endParaRPr b="0" i="0" sz="1750" u="none" cap="none" strike="noStrike"/>
          </a:p>
        </p:txBody>
      </p:sp>
      <p:sp>
        <p:nvSpPr>
          <p:cNvPr id="233" name="Google Shape;233;p32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/>
          <p:nvPr/>
        </p:nvSpPr>
        <p:spPr>
          <a:xfrm>
            <a:off x="793790" y="158329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Agenda</a:t>
            </a:r>
            <a:endParaRPr b="0" i="0" sz="4450" u="none" cap="none" strike="noStrike"/>
          </a:p>
        </p:txBody>
      </p:sp>
      <p:sp>
        <p:nvSpPr>
          <p:cNvPr id="109" name="Google Shape;109;p24"/>
          <p:cNvSpPr/>
          <p:nvPr/>
        </p:nvSpPr>
        <p:spPr>
          <a:xfrm>
            <a:off x="793790" y="2745700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Understanding Linear Regression Fundamentals</a:t>
            </a:r>
            <a:endParaRPr b="0" i="0" sz="1750" u="none" cap="none" strike="noStrike"/>
          </a:p>
        </p:txBody>
      </p:sp>
      <p:sp>
        <p:nvSpPr>
          <p:cNvPr id="110" name="Google Shape;110;p24"/>
          <p:cNvSpPr/>
          <p:nvPr/>
        </p:nvSpPr>
        <p:spPr>
          <a:xfrm>
            <a:off x="793790" y="318789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Dataset Overview and Exploration</a:t>
            </a:r>
            <a:endParaRPr b="0" i="0" sz="1750" u="none" cap="none" strike="noStrike"/>
          </a:p>
        </p:txBody>
      </p:sp>
      <p:sp>
        <p:nvSpPr>
          <p:cNvPr id="111" name="Google Shape;111;p24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Simple Linear Regression Implementation</a:t>
            </a:r>
            <a:endParaRPr b="0" i="0" sz="1750" u="none" cap="none" strike="noStrike"/>
          </a:p>
        </p:txBody>
      </p:sp>
      <p:sp>
        <p:nvSpPr>
          <p:cNvPr id="112" name="Google Shape;112;p24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Multiple Linear Regression Implementation</a:t>
            </a:r>
            <a:endParaRPr b="0" i="0" sz="1750" u="none" cap="none" strike="noStrike"/>
          </a:p>
        </p:txBody>
      </p:sp>
      <p:sp>
        <p:nvSpPr>
          <p:cNvPr id="113" name="Google Shape;113;p2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Model Validation and Diagnostics</a:t>
            </a:r>
            <a:endParaRPr b="0" i="0" sz="1750" u="none" cap="none" strike="noStrike"/>
          </a:p>
        </p:txBody>
      </p:sp>
      <p:sp>
        <p:nvSpPr>
          <p:cNvPr id="114" name="Google Shape;114;p2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Learning Curve Analysis</a:t>
            </a:r>
            <a:endParaRPr b="0" i="0" sz="1750" u="none" cap="none" strike="noStrike"/>
          </a:p>
        </p:txBody>
      </p:sp>
      <p:sp>
        <p:nvSpPr>
          <p:cNvPr id="115" name="Google Shape;115;p24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Practical Applications and Predictions</a:t>
            </a:r>
            <a:endParaRPr b="0" i="0" sz="1750" u="none" cap="none" strike="noStrike"/>
          </a:p>
        </p:txBody>
      </p:sp>
      <p:sp>
        <p:nvSpPr>
          <p:cNvPr id="116" name="Google Shape;116;p24"/>
          <p:cNvSpPr/>
          <p:nvPr/>
        </p:nvSpPr>
        <p:spPr>
          <a:xfrm>
            <a:off x="793790" y="584108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Implementation Best Practices &amp; Advanced Considerations</a:t>
            </a:r>
            <a:endParaRPr b="0" i="0" sz="1750" u="none" cap="none" strike="noStrike"/>
          </a:p>
        </p:txBody>
      </p:sp>
      <p:sp>
        <p:nvSpPr>
          <p:cNvPr id="117" name="Google Shape;117;p24"/>
          <p:cNvSpPr/>
          <p:nvPr/>
        </p:nvSpPr>
        <p:spPr>
          <a:xfrm>
            <a:off x="793790" y="6283285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Conclusion</a:t>
            </a:r>
            <a:endParaRPr b="0" i="0" sz="1750" u="none" cap="none" strike="noStrike"/>
          </a:p>
        </p:txBody>
      </p:sp>
      <p:sp>
        <p:nvSpPr>
          <p:cNvPr id="118" name="Google Shape;118;p24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/>
          <p:nvPr/>
        </p:nvSpPr>
        <p:spPr>
          <a:xfrm>
            <a:off x="793790" y="1410772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Understanding Linear Regression Fundamentals</a:t>
            </a:r>
            <a:endParaRPr b="0" i="0" sz="4450" u="none" cap="none" strike="noStrike"/>
          </a:p>
        </p:txBody>
      </p:sp>
      <p:sp>
        <p:nvSpPr>
          <p:cNvPr id="125" name="Google Shape;125;p25"/>
          <p:cNvSpPr/>
          <p:nvPr/>
        </p:nvSpPr>
        <p:spPr>
          <a:xfrm>
            <a:off x="793790" y="3281958"/>
            <a:ext cx="4196358" cy="3536752"/>
          </a:xfrm>
          <a:prstGeom prst="roundRect">
            <a:avLst>
              <a:gd fmla="val 4137" name="adj"/>
            </a:avLst>
          </a:prstGeom>
          <a:solidFill>
            <a:srgbClr val="07070C"/>
          </a:solidFill>
          <a:ln cap="flat" cmpd="sng" w="30475">
            <a:solidFill>
              <a:srgbClr val="3F3F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6" name="Google Shape;1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310" y="3281958"/>
            <a:ext cx="121920" cy="3536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/>
          <p:nvPr/>
        </p:nvSpPr>
        <p:spPr>
          <a:xfrm>
            <a:off x="1142524" y="3539252"/>
            <a:ext cx="359033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What is Linear Regression?</a:t>
            </a:r>
            <a:endParaRPr b="0" i="0" sz="2200" u="none" cap="none" strike="noStrike"/>
          </a:p>
        </p:txBody>
      </p:sp>
      <p:sp>
        <p:nvSpPr>
          <p:cNvPr id="128" name="Google Shape;128;p25"/>
          <p:cNvSpPr/>
          <p:nvPr/>
        </p:nvSpPr>
        <p:spPr>
          <a:xfrm>
            <a:off x="1142524" y="4384000"/>
            <a:ext cx="3590330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A supervised machine learning algorithm modeling the relationship between a dependent variable and one or more independent variables by fitting a straight line.</a:t>
            </a:r>
            <a:endParaRPr b="0" i="0" sz="1750" u="none" cap="none" strike="noStrike"/>
          </a:p>
        </p:txBody>
      </p:sp>
      <p:sp>
        <p:nvSpPr>
          <p:cNvPr id="129" name="Google Shape;129;p25"/>
          <p:cNvSpPr/>
          <p:nvPr/>
        </p:nvSpPr>
        <p:spPr>
          <a:xfrm>
            <a:off x="5216962" y="3281958"/>
            <a:ext cx="4196358" cy="3536752"/>
          </a:xfrm>
          <a:prstGeom prst="roundRect">
            <a:avLst>
              <a:gd fmla="val 4137" name="adj"/>
            </a:avLst>
          </a:prstGeom>
          <a:solidFill>
            <a:srgbClr val="07070C"/>
          </a:solidFill>
          <a:ln cap="flat" cmpd="sng" w="30475">
            <a:solidFill>
              <a:srgbClr val="3F3F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0" name="Google Shape;13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6482" y="3281958"/>
            <a:ext cx="121920" cy="3536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5565696" y="35392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The Equation</a:t>
            </a:r>
            <a:endParaRPr b="0" i="0" sz="2200" u="none" cap="none" strike="noStrike"/>
          </a:p>
        </p:txBody>
      </p:sp>
      <p:sp>
        <p:nvSpPr>
          <p:cNvPr id="132" name="Google Shape;132;p25"/>
          <p:cNvSpPr/>
          <p:nvPr/>
        </p:nvSpPr>
        <p:spPr>
          <a:xfrm>
            <a:off x="5565696" y="4180642"/>
            <a:ext cx="3590330" cy="7865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b="0" i="0" sz="2000" u="none" cap="none" strike="noStrike"/>
          </a:p>
        </p:txBody>
      </p:sp>
      <p:pic>
        <p:nvPicPr>
          <p:cNvPr descr="preencoded.png" id="133" name="Google Shape;133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5696" y="4180642"/>
            <a:ext cx="3590330" cy="78652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/>
          <p:nvPr/>
        </p:nvSpPr>
        <p:spPr>
          <a:xfrm>
            <a:off x="5565696" y="5254228"/>
            <a:ext cx="35903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Where β₀ is the intercept, β₁...βₙ are coefficients, and ε is the error.</a:t>
            </a:r>
            <a:endParaRPr b="0" i="0" sz="1750" u="none" cap="none" strike="noStrike"/>
          </a:p>
        </p:txBody>
      </p:sp>
      <p:sp>
        <p:nvSpPr>
          <p:cNvPr id="135" name="Google Shape;135;p25"/>
          <p:cNvSpPr/>
          <p:nvPr/>
        </p:nvSpPr>
        <p:spPr>
          <a:xfrm>
            <a:off x="9640133" y="3281958"/>
            <a:ext cx="4196358" cy="3536752"/>
          </a:xfrm>
          <a:prstGeom prst="roundRect">
            <a:avLst>
              <a:gd fmla="val 4137" name="adj"/>
            </a:avLst>
          </a:prstGeom>
          <a:solidFill>
            <a:srgbClr val="07070C"/>
          </a:solidFill>
          <a:ln cap="flat" cmpd="sng" w="30475">
            <a:solidFill>
              <a:srgbClr val="3F3F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6" name="Google Shape;13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09653" y="3281958"/>
            <a:ext cx="121920" cy="3536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/>
          <p:nvPr/>
        </p:nvSpPr>
        <p:spPr>
          <a:xfrm>
            <a:off x="9988868" y="35392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Key Assumptions</a:t>
            </a:r>
            <a:endParaRPr b="0" i="0" sz="2200" u="none" cap="none" strike="noStrike"/>
          </a:p>
        </p:txBody>
      </p:sp>
      <p:sp>
        <p:nvSpPr>
          <p:cNvPr id="138" name="Google Shape;138;p25"/>
          <p:cNvSpPr/>
          <p:nvPr/>
        </p:nvSpPr>
        <p:spPr>
          <a:xfrm>
            <a:off x="9988868" y="4029670"/>
            <a:ext cx="359033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Linearity</a:t>
            </a:r>
            <a:endParaRPr b="0" i="0" sz="1750" u="none" cap="none" strike="noStrike"/>
          </a:p>
        </p:txBody>
      </p:sp>
      <p:sp>
        <p:nvSpPr>
          <p:cNvPr id="139" name="Google Shape;139;p25"/>
          <p:cNvSpPr/>
          <p:nvPr/>
        </p:nvSpPr>
        <p:spPr>
          <a:xfrm>
            <a:off x="9988868" y="4471868"/>
            <a:ext cx="359033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Independence</a:t>
            </a:r>
            <a:endParaRPr b="0" i="0" sz="1750" u="none" cap="none" strike="noStrike"/>
          </a:p>
        </p:txBody>
      </p:sp>
      <p:sp>
        <p:nvSpPr>
          <p:cNvPr id="140" name="Google Shape;140;p25"/>
          <p:cNvSpPr/>
          <p:nvPr/>
        </p:nvSpPr>
        <p:spPr>
          <a:xfrm>
            <a:off x="9988868" y="4914067"/>
            <a:ext cx="359033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Homoscedasticity</a:t>
            </a:r>
            <a:endParaRPr b="0" i="0" sz="1750" u="none" cap="none" strike="noStrike"/>
          </a:p>
        </p:txBody>
      </p:sp>
      <p:sp>
        <p:nvSpPr>
          <p:cNvPr id="141" name="Google Shape;141;p25"/>
          <p:cNvSpPr/>
          <p:nvPr/>
        </p:nvSpPr>
        <p:spPr>
          <a:xfrm>
            <a:off x="9988868" y="5356265"/>
            <a:ext cx="359033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Char char="•"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Normality of residuals</a:t>
            </a:r>
            <a:endParaRPr b="0" i="0" sz="1750" u="none" cap="none" strike="noStrike"/>
          </a:p>
        </p:txBody>
      </p:sp>
      <p:sp>
        <p:nvSpPr>
          <p:cNvPr id="142" name="Google Shape;142;p25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8" name="Google Shape;14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Dataset Overview and Exploration</a:t>
            </a:r>
            <a:endParaRPr b="0" i="0" sz="4450" u="none" cap="none" strike="noStrike"/>
          </a:p>
        </p:txBody>
      </p:sp>
      <p:sp>
        <p:nvSpPr>
          <p:cNvPr id="150" name="Google Shape;150;p26"/>
          <p:cNvSpPr/>
          <p:nvPr/>
        </p:nvSpPr>
        <p:spPr>
          <a:xfrm>
            <a:off x="6280190" y="3958828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The project uses an advertising dataset with 200 observations across TV, Radio, and Newspaper advertising budgets (in millions of dollars) and Sales.</a:t>
            </a:r>
            <a:endParaRPr b="0" i="0" sz="1750" u="none" cap="none" strike="noStrike"/>
          </a:p>
        </p:txBody>
      </p:sp>
      <p:sp>
        <p:nvSpPr>
          <p:cNvPr id="151" name="Google Shape;151;p26"/>
          <p:cNvSpPr/>
          <p:nvPr/>
        </p:nvSpPr>
        <p:spPr>
          <a:xfrm>
            <a:off x="6280190" y="530268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Correlation Insights: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TV (0.66) and Radio (0.68) show strong positive correlations with sales. Newspaper (-0.06) shows minimal correlation.</a:t>
            </a:r>
            <a:endParaRPr b="0" i="0" sz="1750" u="none" cap="none" strike="noStrike"/>
          </a:p>
        </p:txBody>
      </p:sp>
      <p:sp>
        <p:nvSpPr>
          <p:cNvPr id="152" name="Google Shape;152;p26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/>
          <p:nvPr/>
        </p:nvSpPr>
        <p:spPr>
          <a:xfrm>
            <a:off x="780812" y="613529"/>
            <a:ext cx="10726698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350"/>
              <a:buFont typeface="Sora Medium"/>
              <a:buNone/>
            </a:pPr>
            <a:r>
              <a:rPr b="0" i="0" lang="en-US" sz="43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Simple Linear Regression: TV vs. Sales</a:t>
            </a:r>
            <a:endParaRPr b="0" i="0" sz="4350" u="none" cap="none" strike="noStrike"/>
          </a:p>
        </p:txBody>
      </p:sp>
      <p:sp>
        <p:nvSpPr>
          <p:cNvPr id="159" name="Google Shape;159;p27"/>
          <p:cNvSpPr/>
          <p:nvPr/>
        </p:nvSpPr>
        <p:spPr>
          <a:xfrm>
            <a:off x="780812" y="1868329"/>
            <a:ext cx="2884884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150"/>
              <a:buFont typeface="Sora Medium"/>
              <a:buNone/>
            </a:pPr>
            <a:r>
              <a:rPr b="0" i="0" lang="en-US" sz="21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Model Development</a:t>
            </a:r>
            <a:endParaRPr b="0" i="0" sz="2150" u="none" cap="none" strike="noStrike"/>
          </a:p>
        </p:txBody>
      </p:sp>
      <p:sp>
        <p:nvSpPr>
          <p:cNvPr id="160" name="Google Shape;160;p27"/>
          <p:cNvSpPr/>
          <p:nvPr/>
        </p:nvSpPr>
        <p:spPr>
          <a:xfrm>
            <a:off x="780812" y="2439829"/>
            <a:ext cx="6262211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Focuses on TV advertising as the sole predictor for sales. Dataset split 80% training, 20% testing.</a:t>
            </a:r>
            <a:endParaRPr b="0" i="0" sz="1750" u="none" cap="none" strike="noStrike"/>
          </a:p>
        </p:txBody>
      </p:sp>
      <p:sp>
        <p:nvSpPr>
          <p:cNvPr id="161" name="Google Shape;161;p27"/>
          <p:cNvSpPr/>
          <p:nvPr/>
        </p:nvSpPr>
        <p:spPr>
          <a:xfrm>
            <a:off x="780812" y="3354467"/>
            <a:ext cx="6262211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Equation: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Sales = 8.843 + 0.053 × TV</a:t>
            </a:r>
            <a:endParaRPr b="0" i="0" sz="1750" u="none" cap="none" strike="noStrike"/>
          </a:p>
        </p:txBody>
      </p:sp>
      <p:sp>
        <p:nvSpPr>
          <p:cNvPr id="162" name="Google Shape;162;p27"/>
          <p:cNvSpPr/>
          <p:nvPr/>
        </p:nvSpPr>
        <p:spPr>
          <a:xfrm>
            <a:off x="780812" y="3912156"/>
            <a:ext cx="6262211" cy="71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($1,000 increase in TV ad budget leads to ~$53,000 sales increase).</a:t>
            </a:r>
            <a:endParaRPr b="0" i="0" sz="1750" u="none" cap="none" strike="noStrike"/>
          </a:p>
        </p:txBody>
      </p:sp>
      <p:pic>
        <p:nvPicPr>
          <p:cNvPr descr="preencoded.png" id="163" name="Google Shape;16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4997" y="1896308"/>
            <a:ext cx="6262211" cy="417373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/>
          <p:nvPr/>
        </p:nvSpPr>
        <p:spPr>
          <a:xfrm>
            <a:off x="780812" y="6655594"/>
            <a:ext cx="3374588" cy="348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150"/>
              <a:buFont typeface="Sora Medium"/>
              <a:buNone/>
            </a:pPr>
            <a:r>
              <a:rPr b="0" i="0" lang="en-US" sz="21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Performance Evaluation</a:t>
            </a:r>
            <a:endParaRPr b="0" i="0" sz="2150" u="none" cap="none" strike="noStrike"/>
          </a:p>
        </p:txBody>
      </p:sp>
      <p:sp>
        <p:nvSpPr>
          <p:cNvPr id="165" name="Google Shape;165;p27"/>
          <p:cNvSpPr/>
          <p:nvPr/>
        </p:nvSpPr>
        <p:spPr>
          <a:xfrm>
            <a:off x="780812" y="7338655"/>
            <a:ext cx="13068776" cy="35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R-squared (R²): 0.30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(TV explains 30% of sales variance). RMSE: 2.92 ($2,920 average prediction error).</a:t>
            </a:r>
            <a:endParaRPr b="0" i="0" sz="1750" u="none" cap="none" strike="noStrike"/>
          </a:p>
        </p:txBody>
      </p:sp>
      <p:sp>
        <p:nvSpPr>
          <p:cNvPr id="166" name="Google Shape;166;p27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>
            <a:off x="748070" y="587812"/>
            <a:ext cx="10876836" cy="667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200"/>
              <a:buFont typeface="Sora Medium"/>
              <a:buNone/>
            </a:pPr>
            <a:r>
              <a:rPr b="0" i="0" lang="en-US" sz="42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Multiple Linear Regression: All Channels</a:t>
            </a:r>
            <a:endParaRPr b="0" i="0" sz="4200" u="none" cap="none" strike="noStrike"/>
          </a:p>
        </p:txBody>
      </p:sp>
      <p:sp>
        <p:nvSpPr>
          <p:cNvPr id="173" name="Google Shape;173;p28"/>
          <p:cNvSpPr/>
          <p:nvPr/>
        </p:nvSpPr>
        <p:spPr>
          <a:xfrm>
            <a:off x="748070" y="1790105"/>
            <a:ext cx="4166354" cy="333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100"/>
              <a:buFont typeface="Sora Medium"/>
              <a:buNone/>
            </a:pPr>
            <a:r>
              <a:rPr b="0" i="0" lang="en-US" sz="21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Enhanced Model Development</a:t>
            </a:r>
            <a:endParaRPr b="0" i="0" sz="2100" u="none" cap="none" strike="noStrike"/>
          </a:p>
        </p:txBody>
      </p:sp>
      <p:sp>
        <p:nvSpPr>
          <p:cNvPr id="174" name="Google Shape;174;p28"/>
          <p:cNvSpPr/>
          <p:nvPr/>
        </p:nvSpPr>
        <p:spPr>
          <a:xfrm>
            <a:off x="748070" y="2337792"/>
            <a:ext cx="6306383" cy="68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Incorporates TV, Radio, and Newspaper advertising as predictors for sales.</a:t>
            </a:r>
            <a:endParaRPr b="0" i="0" sz="1650" u="none" cap="none" strike="noStrike"/>
          </a:p>
        </p:txBody>
      </p:sp>
      <p:sp>
        <p:nvSpPr>
          <p:cNvPr id="175" name="Google Shape;175;p28"/>
          <p:cNvSpPr/>
          <p:nvPr/>
        </p:nvSpPr>
        <p:spPr>
          <a:xfrm>
            <a:off x="748070" y="3213973"/>
            <a:ext cx="6306383" cy="68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1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Equation:</a:t>
            </a: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Sales = 4.943 + 0.048×TV + 0.171×Radio + 0.008×Newspaper</a:t>
            </a:r>
            <a:endParaRPr b="0" i="0" sz="1650" u="none" cap="none" strike="noStrike"/>
          </a:p>
        </p:txBody>
      </p:sp>
      <p:sp>
        <p:nvSpPr>
          <p:cNvPr id="176" name="Google Shape;176;p28"/>
          <p:cNvSpPr/>
          <p:nvPr/>
        </p:nvSpPr>
        <p:spPr>
          <a:xfrm>
            <a:off x="748070" y="4090154"/>
            <a:ext cx="6306383" cy="68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Radio has the highest coefficient (0.171), indicating the greatest ROI.</a:t>
            </a:r>
            <a:endParaRPr b="0" i="0" sz="1650" u="none" cap="none" strike="noStrike"/>
          </a:p>
        </p:txBody>
      </p:sp>
      <p:pic>
        <p:nvPicPr>
          <p:cNvPr descr="preencoded.png" id="177" name="Google Shape;17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567" y="1816775"/>
            <a:ext cx="6306383" cy="420314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/>
          <p:nvPr/>
        </p:nvSpPr>
        <p:spPr>
          <a:xfrm>
            <a:off x="625445" y="5842530"/>
            <a:ext cx="40629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100"/>
              <a:buFont typeface="Sora Medium"/>
              <a:buNone/>
            </a:pPr>
            <a:r>
              <a:rPr b="0" i="0" lang="en-US" sz="21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Superior Performance Results</a:t>
            </a:r>
            <a:endParaRPr b="0" i="0" sz="2100" u="none" cap="none" strike="noStrike"/>
          </a:p>
        </p:txBody>
      </p:sp>
      <p:sp>
        <p:nvSpPr>
          <p:cNvPr id="179" name="Google Shape;179;p28"/>
          <p:cNvSpPr/>
          <p:nvPr/>
        </p:nvSpPr>
        <p:spPr>
          <a:xfrm>
            <a:off x="625445" y="6400172"/>
            <a:ext cx="131343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1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R-squared (R²): 0.85</a:t>
            </a: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(85% of sales variance explained, 182% improvement). RMSE: 1.37 ($1,370 average prediction error, 53% improvement).</a:t>
            </a:r>
            <a:endParaRPr b="0" i="0" sz="1650" u="none" cap="none" strike="noStrike"/>
          </a:p>
        </p:txBody>
      </p:sp>
      <p:sp>
        <p:nvSpPr>
          <p:cNvPr id="180" name="Google Shape;180;p28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/>
          <p:nvPr/>
        </p:nvSpPr>
        <p:spPr>
          <a:xfrm>
            <a:off x="752713" y="591383"/>
            <a:ext cx="9227939" cy="672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200"/>
              <a:buFont typeface="Sora Medium"/>
              <a:buNone/>
            </a:pPr>
            <a:r>
              <a:rPr b="0" i="0" lang="en-US" sz="42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Model Validation and Diagnostics</a:t>
            </a:r>
            <a:endParaRPr b="0" i="0" sz="4200" u="none" cap="none" strike="noStrike"/>
          </a:p>
        </p:txBody>
      </p:sp>
      <p:sp>
        <p:nvSpPr>
          <p:cNvPr id="187" name="Google Shape;187;p29"/>
          <p:cNvSpPr/>
          <p:nvPr/>
        </p:nvSpPr>
        <p:spPr>
          <a:xfrm>
            <a:off x="752713" y="1693545"/>
            <a:ext cx="13124974" cy="343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Residual analysis is crucial for validating model assumptions (linearity, homoscedasticity, normality).</a:t>
            </a:r>
            <a:endParaRPr b="0" i="0" sz="1650" u="none" cap="none" strike="noStrike"/>
          </a:p>
        </p:txBody>
      </p:sp>
      <p:pic>
        <p:nvPicPr>
          <p:cNvPr descr="preencoded.png"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713" y="2521387"/>
            <a:ext cx="6300192" cy="41989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9" name="Google Shape;18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5115" y="2521387"/>
            <a:ext cx="6300192" cy="419897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/>
          <p:nvPr/>
        </p:nvSpPr>
        <p:spPr>
          <a:xfrm>
            <a:off x="752713" y="7204234"/>
            <a:ext cx="13124974" cy="6879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650"/>
              <a:buFont typeface="Noto Sans TC"/>
              <a:buNone/>
            </a:pPr>
            <a:r>
              <a:rPr b="0" i="0" lang="en-US" sz="16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Q-Q plots assess normality; random scatter around zero in residual plots indicates a well-behaved model. Actual vs. predicted plots confirm accuracy.</a:t>
            </a:r>
            <a:endParaRPr b="0" i="0" sz="1650" u="none" cap="none" strike="noStrike"/>
          </a:p>
        </p:txBody>
      </p:sp>
      <p:sp>
        <p:nvSpPr>
          <p:cNvPr id="191" name="Google Shape;191;p29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>
            <a:off x="793790" y="1254085"/>
            <a:ext cx="689621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Learning Curve Analysis</a:t>
            </a:r>
            <a:endParaRPr b="0" i="0" sz="4450" u="none" cap="none" strike="noStrike"/>
          </a:p>
        </p:txBody>
      </p:sp>
      <p:sp>
        <p:nvSpPr>
          <p:cNvPr id="198" name="Google Shape;198;p30"/>
          <p:cNvSpPr/>
          <p:nvPr/>
        </p:nvSpPr>
        <p:spPr>
          <a:xfrm>
            <a:off x="793790" y="250709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Learning curves show how model performance changes with increasing training data.</a:t>
            </a:r>
            <a:endParaRPr b="0" i="0" sz="1750" u="none" cap="none" strike="noStrike"/>
          </a:p>
        </p:txBody>
      </p:sp>
      <p:sp>
        <p:nvSpPr>
          <p:cNvPr id="199" name="Google Shape;199;p30"/>
          <p:cNvSpPr/>
          <p:nvPr/>
        </p:nvSpPr>
        <p:spPr>
          <a:xfrm>
            <a:off x="793790" y="3436977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Simple linear regression plateaus at R² = 0.30, indicating inherent limitations.</a:t>
            </a:r>
            <a:endParaRPr b="0" i="0" sz="1750" u="none" cap="none" strike="noStrike"/>
          </a:p>
        </p:txBody>
      </p:sp>
      <p:sp>
        <p:nvSpPr>
          <p:cNvPr id="200" name="Google Shape;200;p30"/>
          <p:cNvSpPr/>
          <p:nvPr/>
        </p:nvSpPr>
        <p:spPr>
          <a:xfrm>
            <a:off x="793790" y="4366855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Multiple linear regression achieves R² = 0.85 and shows better convergence.</a:t>
            </a:r>
            <a:endParaRPr b="0" i="0" sz="1750" u="none" cap="none" strike="noStrike"/>
          </a:p>
        </p:txBody>
      </p:sp>
      <p:pic>
        <p:nvPicPr>
          <p:cNvPr descr="preencoded.png" id="201" name="Google Shape;20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9521" y="2558177"/>
            <a:ext cx="6244709" cy="416206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/>
          <p:nvPr/>
        </p:nvSpPr>
        <p:spPr>
          <a:xfrm>
            <a:off x="793790" y="3464362"/>
            <a:ext cx="1107983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445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Practical Applications and Predictions</a:t>
            </a:r>
            <a:endParaRPr b="0" i="0" sz="4450" u="none" cap="none" strike="noStrike"/>
          </a:p>
        </p:txBody>
      </p:sp>
      <p:sp>
        <p:nvSpPr>
          <p:cNvPr id="210" name="Google Shape;210;p31"/>
          <p:cNvSpPr/>
          <p:nvPr/>
        </p:nvSpPr>
        <p:spPr>
          <a:xfrm>
            <a:off x="793790" y="4513302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The trained model aids in optimizing advertising budget allocation for businesses.</a:t>
            </a:r>
            <a:endParaRPr b="0" i="0" sz="1750" u="none" cap="none" strike="noStrike"/>
          </a:p>
        </p:txBody>
      </p:sp>
      <p:sp>
        <p:nvSpPr>
          <p:cNvPr id="211" name="Google Shape;211;p31"/>
          <p:cNvSpPr/>
          <p:nvPr/>
        </p:nvSpPr>
        <p:spPr>
          <a:xfrm>
            <a:off x="793790" y="5216366"/>
            <a:ext cx="404633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2200"/>
              <a:buFont typeface="Sora Medium"/>
              <a:buNone/>
            </a:pPr>
            <a:r>
              <a:rPr b="0" i="0" lang="en-US" sz="22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Strategic Budget Scenarios:</a:t>
            </a:r>
            <a:endParaRPr b="0" i="0" sz="2200" u="none" cap="none" strike="noStrike"/>
          </a:p>
        </p:txBody>
      </p:sp>
      <p:sp>
        <p:nvSpPr>
          <p:cNvPr id="212" name="Google Shape;212;p31"/>
          <p:cNvSpPr/>
          <p:nvPr/>
        </p:nvSpPr>
        <p:spPr>
          <a:xfrm>
            <a:off x="793790" y="591085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Conservative: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$13.35M Sales</a:t>
            </a:r>
            <a:endParaRPr b="0" i="0" sz="1750" u="none" cap="none" strike="noStrike"/>
          </a:p>
        </p:txBody>
      </p:sp>
      <p:sp>
        <p:nvSpPr>
          <p:cNvPr id="213" name="Google Shape;213;p31"/>
          <p:cNvSpPr/>
          <p:nvPr/>
        </p:nvSpPr>
        <p:spPr>
          <a:xfrm>
            <a:off x="793790" y="6353056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Moderate: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$16.64M Sales</a:t>
            </a:r>
            <a:endParaRPr b="0" i="0" sz="1750" u="none" cap="none" strike="noStrike"/>
          </a:p>
        </p:txBody>
      </p:sp>
      <p:sp>
        <p:nvSpPr>
          <p:cNvPr id="214" name="Google Shape;214;p31"/>
          <p:cNvSpPr/>
          <p:nvPr/>
        </p:nvSpPr>
        <p:spPr>
          <a:xfrm>
            <a:off x="793790" y="6795254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Aggressive: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$19.97M Sales</a:t>
            </a:r>
            <a:endParaRPr b="0" i="0" sz="1750" u="none" cap="none" strike="noStrike"/>
          </a:p>
        </p:txBody>
      </p:sp>
      <p:sp>
        <p:nvSpPr>
          <p:cNvPr id="215" name="Google Shape;215;p31"/>
          <p:cNvSpPr/>
          <p:nvPr/>
        </p:nvSpPr>
        <p:spPr>
          <a:xfrm>
            <a:off x="793790" y="7237452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Premium:</a:t>
            </a:r>
            <a:r>
              <a:rPr b="0" i="0" lang="en-US" sz="1750" u="none" cap="none" strike="noStrike">
                <a:solidFill>
                  <a:srgbClr val="E0D6DE"/>
                </a:solidFill>
                <a:latin typeface="Noto Sans TC"/>
                <a:ea typeface="Noto Sans TC"/>
                <a:cs typeface="Noto Sans TC"/>
                <a:sym typeface="Noto Sans TC"/>
              </a:rPr>
              <a:t> $24.16M Sales</a:t>
            </a:r>
            <a:endParaRPr b="0" i="0" sz="1750" u="none" cap="none" strike="noStrike"/>
          </a:p>
        </p:txBody>
      </p:sp>
      <p:sp>
        <p:nvSpPr>
          <p:cNvPr id="216" name="Google Shape;216;p31"/>
          <p:cNvSpPr/>
          <p:nvPr/>
        </p:nvSpPr>
        <p:spPr>
          <a:xfrm>
            <a:off x="12382725" y="7683000"/>
            <a:ext cx="2247600" cy="449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